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258" r:id="rId4"/>
    <p:sldId id="263" r:id="rId5"/>
    <p:sldId id="268" r:id="rId6"/>
    <p:sldId id="267" r:id="rId7"/>
    <p:sldId id="259" r:id="rId8"/>
    <p:sldId id="265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315"/>
    <a:srgbClr val="978252"/>
    <a:srgbClr val="97946A"/>
    <a:srgbClr val="714B2B"/>
    <a:srgbClr val="8D6637"/>
    <a:srgbClr val="978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0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4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5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8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8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6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2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7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47672-A4BE-4CB7-8730-707473CBC3F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D20F2-A665-4E08-A020-32C01F878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jumping in the air">
            <a:extLst>
              <a:ext uri="{FF2B5EF4-FFF2-40B4-BE49-F238E27FC236}">
                <a16:creationId xmlns:a16="http://schemas.microsoft.com/office/drawing/2014/main" id="{C603FDC2-9BA1-3AC8-6ABE-4DF6B167F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12113" r="15181" b="45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98FBF8-FD8D-6605-B50A-3D98BD74B8F2}"/>
              </a:ext>
            </a:extLst>
          </p:cNvPr>
          <p:cNvSpPr/>
          <p:nvPr/>
        </p:nvSpPr>
        <p:spPr>
          <a:xfrm>
            <a:off x="-1581150" y="5810425"/>
            <a:ext cx="7359650" cy="783349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6D908F9-274F-757D-045B-7AF50AAB2995}"/>
              </a:ext>
            </a:extLst>
          </p:cNvPr>
          <p:cNvSpPr/>
          <p:nvPr/>
        </p:nvSpPr>
        <p:spPr>
          <a:xfrm>
            <a:off x="5062955" y="-223928"/>
            <a:ext cx="4201824" cy="4201824"/>
          </a:xfrm>
          <a:prstGeom prst="ellipse">
            <a:avLst/>
          </a:prstGeom>
          <a:solidFill>
            <a:schemeClr val="accent4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E6151D-F261-52BE-6986-77C23E86CDFA}"/>
              </a:ext>
            </a:extLst>
          </p:cNvPr>
          <p:cNvSpPr/>
          <p:nvPr/>
        </p:nvSpPr>
        <p:spPr>
          <a:xfrm>
            <a:off x="-35866" y="-65178"/>
            <a:ext cx="2055166" cy="2055166"/>
          </a:xfrm>
          <a:prstGeom prst="ellipse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07738-FBE6-1CBF-AA4F-8022A4C8F0B7}"/>
              </a:ext>
            </a:extLst>
          </p:cNvPr>
          <p:cNvSpPr txBox="1"/>
          <p:nvPr/>
        </p:nvSpPr>
        <p:spPr>
          <a:xfrm>
            <a:off x="-307670" y="608462"/>
            <a:ext cx="2598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86930A-FFF8-A516-D1E1-CAD864CCA5E3}"/>
              </a:ext>
            </a:extLst>
          </p:cNvPr>
          <p:cNvSpPr txBox="1">
            <a:spLocks/>
          </p:cNvSpPr>
          <p:nvPr/>
        </p:nvSpPr>
        <p:spPr>
          <a:xfrm>
            <a:off x="5547120" y="830764"/>
            <a:ext cx="3629040" cy="9461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Philippians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F938F67-0E16-8A7F-10F8-57E6F188E0DE}"/>
              </a:ext>
            </a:extLst>
          </p:cNvPr>
          <p:cNvSpPr txBox="1">
            <a:spLocks/>
          </p:cNvSpPr>
          <p:nvPr/>
        </p:nvSpPr>
        <p:spPr>
          <a:xfrm>
            <a:off x="5412522" y="2100914"/>
            <a:ext cx="3545421" cy="16822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4:1 Therefore, my brothers, whom I love and long for, my joy and crown, stand firm thus in the Lord, my beloved.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C75813-3FEF-7FED-B032-A0522993B7B2}"/>
              </a:ext>
            </a:extLst>
          </p:cNvPr>
          <p:cNvCxnSpPr/>
          <p:nvPr/>
        </p:nvCxnSpPr>
        <p:spPr>
          <a:xfrm>
            <a:off x="5369791" y="1876984"/>
            <a:ext cx="35881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AFE094-C5C7-9EBD-68B5-2660A5B0810F}"/>
              </a:ext>
            </a:extLst>
          </p:cNvPr>
          <p:cNvSpPr txBox="1"/>
          <p:nvPr/>
        </p:nvSpPr>
        <p:spPr>
          <a:xfrm>
            <a:off x="348837" y="5776568"/>
            <a:ext cx="519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 Increasing Joy</a:t>
            </a:r>
          </a:p>
        </p:txBody>
      </p:sp>
    </p:spTree>
    <p:extLst>
      <p:ext uri="{BB962C8B-B14F-4D97-AF65-F5344CB8AC3E}">
        <p14:creationId xmlns:p14="http://schemas.microsoft.com/office/powerpoint/2010/main" val="428224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A43731-4758-1B22-0792-FA7BCE06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87" y="4077931"/>
            <a:ext cx="2564242" cy="1412119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Catch Phrases</a:t>
            </a:r>
          </a:p>
        </p:txBody>
      </p:sp>
      <p:pic>
        <p:nvPicPr>
          <p:cNvPr id="5" name="Picture 4" descr="A group of people jumping in the air">
            <a:extLst>
              <a:ext uri="{FF2B5EF4-FFF2-40B4-BE49-F238E27FC236}">
                <a16:creationId xmlns:a16="http://schemas.microsoft.com/office/drawing/2014/main" id="{9C80EEE5-838C-937E-5E45-DF32732D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56"/>
          <a:stretch/>
        </p:blipFill>
        <p:spPr>
          <a:xfrm>
            <a:off x="20" y="-1"/>
            <a:ext cx="9143980" cy="2928883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32DEED-4A97-E477-57C1-CC3877884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8933" y="3264223"/>
            <a:ext cx="4537885" cy="3039533"/>
          </a:xfrm>
        </p:spPr>
        <p:txBody>
          <a:bodyPr anchor="ctr">
            <a:noAutofit/>
          </a:bodyPr>
          <a:lstStyle/>
          <a:p>
            <a:pPr marL="514350" indent="0" algn="r" fontAlgn="base">
              <a:lnSpc>
                <a:spcPct val="2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Joy from Progress</a:t>
            </a:r>
          </a:p>
          <a:p>
            <a:pPr marL="514350" indent="0" algn="r" fontAlgn="base">
              <a:lnSpc>
                <a:spcPct val="2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Unity from Humility</a:t>
            </a:r>
          </a:p>
          <a:p>
            <a:pPr marL="514350" indent="0" algn="r" fontAlgn="base">
              <a:lnSpc>
                <a:spcPct val="2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 above All</a:t>
            </a:r>
          </a:p>
        </p:txBody>
      </p: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002A844C-E351-75FF-6259-1A893AB9E176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6ACE-73A3-9DB6-5438-B7C0EE18F099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94D6E-F3FD-58E1-64C2-142324EDB174}"/>
              </a:ext>
            </a:extLst>
          </p:cNvPr>
          <p:cNvCxnSpPr>
            <a:cxnSpLocks/>
          </p:cNvCxnSpPr>
          <p:nvPr/>
        </p:nvCxnSpPr>
        <p:spPr>
          <a:xfrm>
            <a:off x="2683933" y="3429000"/>
            <a:ext cx="40496" cy="283633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5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B1D6C7-93DC-738E-EA3A-4C4CB833D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2"/>
          <a:stretch/>
        </p:blipFill>
        <p:spPr bwMode="auto">
          <a:xfrm>
            <a:off x="242043" y="2394806"/>
            <a:ext cx="5220544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7334A1-A02B-BCEE-1C57-083D4EB9392D}"/>
              </a:ext>
            </a:extLst>
          </p:cNvPr>
          <p:cNvSpPr txBox="1">
            <a:spLocks/>
          </p:cNvSpPr>
          <p:nvPr/>
        </p:nvSpPr>
        <p:spPr>
          <a:xfrm>
            <a:off x="5199064" y="943527"/>
            <a:ext cx="3676650" cy="92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Acts 16:11-15</a:t>
            </a:r>
          </a:p>
        </p:txBody>
      </p:sp>
      <p:pic>
        <p:nvPicPr>
          <p:cNvPr id="5" name="Picture 2" descr="Paul's Second Missionary Journey - New Testament Maps (Bible History Online)">
            <a:extLst>
              <a:ext uri="{FF2B5EF4-FFF2-40B4-BE49-F238E27FC236}">
                <a16:creationId xmlns:a16="http://schemas.microsoft.com/office/drawing/2014/main" id="{A71A31CB-1359-6103-9D12-F4D208396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1"/>
          <a:stretch/>
        </p:blipFill>
        <p:spPr bwMode="auto">
          <a:xfrm>
            <a:off x="4784725" y="2651125"/>
            <a:ext cx="39401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ydia's Baptism">
            <a:extLst>
              <a:ext uri="{FF2B5EF4-FFF2-40B4-BE49-F238E27FC236}">
                <a16:creationId xmlns:a16="http://schemas.microsoft.com/office/drawing/2014/main" id="{3A5EF422-42AF-AF6F-510F-E78FE6AB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65" y="466684"/>
            <a:ext cx="2916910" cy="218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C460DDE2-378D-5CDC-EB81-A5061F803817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C6797-8BB3-1050-7CE9-08BE8A91F4B6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126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sky, outdoor, stone&#10;&#10;Description automatically generated">
            <a:extLst>
              <a:ext uri="{FF2B5EF4-FFF2-40B4-BE49-F238E27FC236}">
                <a16:creationId xmlns:a16="http://schemas.microsoft.com/office/drawing/2014/main" id="{DA3CBEC5-7018-213A-14D4-5FA577F0C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2" y="3958054"/>
            <a:ext cx="4069525" cy="2682893"/>
          </a:xfrm>
          <a:prstGeom prst="rect">
            <a:avLst/>
          </a:prstGeom>
        </p:spPr>
      </p:pic>
      <p:pic>
        <p:nvPicPr>
          <p:cNvPr id="7" name="Picture 6" descr="A picture containing outdoor, building, sky, grass&#10;&#10;Description automatically generated">
            <a:extLst>
              <a:ext uri="{FF2B5EF4-FFF2-40B4-BE49-F238E27FC236}">
                <a16:creationId xmlns:a16="http://schemas.microsoft.com/office/drawing/2014/main" id="{874A619A-805A-2004-A598-D61DEFB9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0" y="150413"/>
            <a:ext cx="4184180" cy="3133692"/>
          </a:xfrm>
          <a:prstGeom prst="rect">
            <a:avLst/>
          </a:prstGeom>
        </p:spPr>
      </p:pic>
      <p:sp>
        <p:nvSpPr>
          <p:cNvPr id="2" name="Diagonal Stripe 1">
            <a:extLst>
              <a:ext uri="{FF2B5EF4-FFF2-40B4-BE49-F238E27FC236}">
                <a16:creationId xmlns:a16="http://schemas.microsoft.com/office/drawing/2014/main" id="{41553C99-16AA-55E3-10B1-FFADE71710C8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BA7AD-30E1-3C99-CCE4-EEF3A23564F4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  <p:pic>
        <p:nvPicPr>
          <p:cNvPr id="10" name="Picture 9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B97CA8A3-D7EA-D6F2-21CC-BE045B67D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23" y="3958054"/>
            <a:ext cx="3676650" cy="275748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9E2499E-ED18-3553-2068-2B6DAEF1CDDA}"/>
              </a:ext>
            </a:extLst>
          </p:cNvPr>
          <p:cNvSpPr txBox="1">
            <a:spLocks/>
          </p:cNvSpPr>
          <p:nvPr/>
        </p:nvSpPr>
        <p:spPr>
          <a:xfrm>
            <a:off x="2526145" y="3172242"/>
            <a:ext cx="367665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venir Next LT Pro Light" panose="020B0304020202020204" pitchFamily="34" charset="0"/>
              </a:rPr>
              <a:t>Acts 16:16-21</a:t>
            </a:r>
          </a:p>
          <a:p>
            <a:endParaRPr lang="en-US" sz="4000" dirty="0">
              <a:latin typeface="Avenir Next LT Pro Light" panose="020B0304020202020204" pitchFamily="34" charset="0"/>
            </a:endParaRPr>
          </a:p>
        </p:txBody>
      </p:sp>
      <p:pic>
        <p:nvPicPr>
          <p:cNvPr id="5" name="Picture 4" descr="A picture containing sky, outdoor, mountain, nature">
            <a:extLst>
              <a:ext uri="{FF2B5EF4-FFF2-40B4-BE49-F238E27FC236}">
                <a16:creationId xmlns:a16="http://schemas.microsoft.com/office/drawing/2014/main" id="{ED246EAA-D56B-398B-F739-99875BA50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94" y="2665328"/>
            <a:ext cx="2690737" cy="2018053"/>
          </a:xfrm>
          <a:prstGeom prst="rect">
            <a:avLst/>
          </a:prstGeom>
        </p:spPr>
      </p:pic>
      <p:pic>
        <p:nvPicPr>
          <p:cNvPr id="1026" name="Picture 2" descr="Filippi Archaeological Site, Krinides">
            <a:extLst>
              <a:ext uri="{FF2B5EF4-FFF2-40B4-BE49-F238E27FC236}">
                <a16:creationId xmlns:a16="http://schemas.microsoft.com/office/drawing/2014/main" id="{EE652307-60FA-44B2-7D08-B284A9F1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54" y="295091"/>
            <a:ext cx="4084881" cy="27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3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mountain, rock&#10;&#10;Description automatically generated">
            <a:extLst>
              <a:ext uri="{FF2B5EF4-FFF2-40B4-BE49-F238E27FC236}">
                <a16:creationId xmlns:a16="http://schemas.microsoft.com/office/drawing/2014/main" id="{52640744-3ECD-E6F2-A1B9-CFB292B15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49" y="2992988"/>
            <a:ext cx="5221600" cy="3564051"/>
          </a:xfrm>
          <a:prstGeom prst="rect">
            <a:avLst/>
          </a:prstGeom>
        </p:spPr>
      </p:pic>
      <p:pic>
        <p:nvPicPr>
          <p:cNvPr id="7" name="Picture 2" descr="The Prison of the Apostles Paul and Silas in Philippi | MYSTAGOGY RESOURCE  CENTER">
            <a:extLst>
              <a:ext uri="{FF2B5EF4-FFF2-40B4-BE49-F238E27FC236}">
                <a16:creationId xmlns:a16="http://schemas.microsoft.com/office/drawing/2014/main" id="{6C150919-2B03-6612-87EC-75070A16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94" y="386262"/>
            <a:ext cx="4027451" cy="302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47172B-0C6A-C239-FA27-94570555EB57}"/>
              </a:ext>
            </a:extLst>
          </p:cNvPr>
          <p:cNvSpPr txBox="1">
            <a:spLocks/>
          </p:cNvSpPr>
          <p:nvPr/>
        </p:nvSpPr>
        <p:spPr>
          <a:xfrm rot="3410289">
            <a:off x="5908023" y="4782375"/>
            <a:ext cx="3275723" cy="554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venir Next LT Pro Light" panose="020B0304020202020204" pitchFamily="34" charset="0"/>
              </a:rPr>
              <a:t>Acts 16:22-40</a:t>
            </a:r>
          </a:p>
        </p:txBody>
      </p:sp>
      <p:pic>
        <p:nvPicPr>
          <p:cNvPr id="8" name="Picture 4" descr="Conversion of the Philippian Jailer | Paul &amp; the Jailer in Philippi">
            <a:extLst>
              <a:ext uri="{FF2B5EF4-FFF2-40B4-BE49-F238E27FC236}">
                <a16:creationId xmlns:a16="http://schemas.microsoft.com/office/drawing/2014/main" id="{2B54D6D3-CC04-A524-A047-82724D56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2" y="227795"/>
            <a:ext cx="4774657" cy="34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gonal Stripe 3">
            <a:extLst>
              <a:ext uri="{FF2B5EF4-FFF2-40B4-BE49-F238E27FC236}">
                <a16:creationId xmlns:a16="http://schemas.microsoft.com/office/drawing/2014/main" id="{6E645135-246A-175E-C911-E5BACDCA9E1D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BC081-5D7D-64B4-03A0-917B4D30D464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516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Stripe 3">
            <a:extLst>
              <a:ext uri="{FF2B5EF4-FFF2-40B4-BE49-F238E27FC236}">
                <a16:creationId xmlns:a16="http://schemas.microsoft.com/office/drawing/2014/main" id="{6E645135-246A-175E-C911-E5BACDCA9E1D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BC081-5D7D-64B4-03A0-917B4D30D464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AB515-C501-3E63-A896-9366665A0421}"/>
              </a:ext>
            </a:extLst>
          </p:cNvPr>
          <p:cNvSpPr txBox="1"/>
          <p:nvPr/>
        </p:nvSpPr>
        <p:spPr>
          <a:xfrm>
            <a:off x="1093061" y="160316"/>
            <a:ext cx="7582796" cy="14859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450"/>
              </a:spcAft>
            </a:pPr>
            <a:r>
              <a:rPr lang="en-US" sz="3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the entire church at Philippi continue to </a:t>
            </a:r>
            <a:r>
              <a:rPr lang="en-US" sz="36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 firm</a:t>
            </a:r>
            <a:r>
              <a:rPr lang="en-US" sz="3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10" name="Picture 9" descr="A group of people standing in front of a black background&#10;&#10;Description automatically generated">
            <a:extLst>
              <a:ext uri="{FF2B5EF4-FFF2-40B4-BE49-F238E27FC236}">
                <a16:creationId xmlns:a16="http://schemas.microsoft.com/office/drawing/2014/main" id="{CF953AA5-F510-CFD2-FBA1-CE84D2325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6" t="17354" r="47718" b="9659"/>
          <a:stretch/>
        </p:blipFill>
        <p:spPr bwMode="auto">
          <a:xfrm>
            <a:off x="537984" y="1804453"/>
            <a:ext cx="3909412" cy="3781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1A827-0766-06AF-1D01-EBE8E9F12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3" t="11157" r="44435" b="13975"/>
          <a:stretch/>
        </p:blipFill>
        <p:spPr>
          <a:xfrm>
            <a:off x="3786996" y="3138240"/>
            <a:ext cx="4992786" cy="35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1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204D0D-589E-097C-9EB3-F2E0E0A5EFEB}"/>
              </a:ext>
            </a:extLst>
          </p:cNvPr>
          <p:cNvSpPr/>
          <p:nvPr/>
        </p:nvSpPr>
        <p:spPr>
          <a:xfrm>
            <a:off x="0" y="5545899"/>
            <a:ext cx="9144000" cy="839126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DDD803-E68F-77B9-16BC-4308ED92CBD0}"/>
              </a:ext>
            </a:extLst>
          </p:cNvPr>
          <p:cNvSpPr/>
          <p:nvPr/>
        </p:nvSpPr>
        <p:spPr>
          <a:xfrm>
            <a:off x="-4682" y="4345119"/>
            <a:ext cx="9144000" cy="839126"/>
          </a:xfrm>
          <a:prstGeom prst="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3870C9-3A6E-5660-9CA8-58764D0AB40C}"/>
              </a:ext>
            </a:extLst>
          </p:cNvPr>
          <p:cNvSpPr/>
          <p:nvPr/>
        </p:nvSpPr>
        <p:spPr>
          <a:xfrm>
            <a:off x="-4681" y="3115607"/>
            <a:ext cx="9144000" cy="839126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6D123-F0AD-369E-0B55-8D10BED73328}"/>
              </a:ext>
            </a:extLst>
          </p:cNvPr>
          <p:cNvSpPr/>
          <p:nvPr/>
        </p:nvSpPr>
        <p:spPr>
          <a:xfrm>
            <a:off x="0" y="1904252"/>
            <a:ext cx="9144000" cy="839126"/>
          </a:xfrm>
          <a:prstGeom prst="rect">
            <a:avLst/>
          </a:prstGeom>
          <a:solidFill>
            <a:schemeClr val="accent4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C51D6-14FC-7950-9D71-1F9DF72B6FEA}"/>
              </a:ext>
            </a:extLst>
          </p:cNvPr>
          <p:cNvSpPr txBox="1"/>
          <p:nvPr/>
        </p:nvSpPr>
        <p:spPr>
          <a:xfrm>
            <a:off x="998171" y="48173"/>
            <a:ext cx="7582796" cy="14859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450"/>
              </a:spcAft>
            </a:pP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the entire church at Philippi continue to </a:t>
            </a:r>
            <a:r>
              <a:rPr lang="en-US" sz="3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 firm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2" name="Diagonal Stripe 1">
            <a:extLst>
              <a:ext uri="{FF2B5EF4-FFF2-40B4-BE49-F238E27FC236}">
                <a16:creationId xmlns:a16="http://schemas.microsoft.com/office/drawing/2014/main" id="{9E0081DB-EA64-64CB-5BE1-273D384FFF3B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204E4-18D9-C88C-0778-876CAF42577E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FB8BC-B657-D1CA-A70A-858E0CA5AE72}"/>
              </a:ext>
            </a:extLst>
          </p:cNvPr>
          <p:cNvSpPr txBox="1"/>
          <p:nvPr/>
        </p:nvSpPr>
        <p:spPr>
          <a:xfrm>
            <a:off x="206375" y="5532863"/>
            <a:ext cx="8485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hapter 4: The Philippians would </a:t>
            </a:r>
            <a:r>
              <a:rPr lang="en-US" sz="2400" b="0" i="1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 firm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if they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rejoiced in God’s provision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3A7D2-D55B-7C66-2ACC-BFB59682E21B}"/>
              </a:ext>
            </a:extLst>
          </p:cNvPr>
          <p:cNvSpPr txBox="1"/>
          <p:nvPr/>
        </p:nvSpPr>
        <p:spPr>
          <a:xfrm>
            <a:off x="153620" y="1935401"/>
            <a:ext cx="8425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Chapter 1: The Philippians would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 firm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if they rejoiced in the advance of the gospel no matter what.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FFC7F-98EC-1794-E1CD-8535E3F52A4B}"/>
              </a:ext>
            </a:extLst>
          </p:cNvPr>
          <p:cNvSpPr txBox="1"/>
          <p:nvPr/>
        </p:nvSpPr>
        <p:spPr>
          <a:xfrm>
            <a:off x="148939" y="3122348"/>
            <a:ext cx="8569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Chapter 2: The Philippians would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 firm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if they followed the pattern of joyful humility set out by others.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AFFB86-C8AD-DF6A-D115-887E4FB15340}"/>
              </a:ext>
            </a:extLst>
          </p:cNvPr>
          <p:cNvSpPr txBox="1"/>
          <p:nvPr/>
        </p:nvSpPr>
        <p:spPr>
          <a:xfrm>
            <a:off x="148939" y="4348493"/>
            <a:ext cx="8503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Chapter 3: The Philippians would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 firm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if they really, deeply and personally experience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joy of knowing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Christ.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  <p:bldP spid="7" grpId="0"/>
      <p:bldP spid="19" grpId="0"/>
      <p:bldP spid="2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C51D6-14FC-7950-9D71-1F9DF72B6FEA}"/>
              </a:ext>
            </a:extLst>
          </p:cNvPr>
          <p:cNvSpPr txBox="1"/>
          <p:nvPr/>
        </p:nvSpPr>
        <p:spPr>
          <a:xfrm>
            <a:off x="748852" y="4872008"/>
            <a:ext cx="8049683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can the entire church at Philippi continue to </a:t>
            </a:r>
            <a:r>
              <a:rPr lang="en-US" sz="4000" b="1" i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STAND FIRM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052" name="Picture 4" descr="Corvette Museum Sinkhole 7th Anniversary – Gallery Of Shattered Corvettes">
            <a:extLst>
              <a:ext uri="{FF2B5EF4-FFF2-40B4-BE49-F238E27FC236}">
                <a16:creationId xmlns:a16="http://schemas.microsoft.com/office/drawing/2014/main" id="{81F4FC8B-9A3F-E2D4-81BB-9197D6372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r="35051" b="3"/>
          <a:stretch/>
        </p:blipFill>
        <p:spPr bwMode="auto">
          <a:xfrm>
            <a:off x="20" y="10"/>
            <a:ext cx="3000355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tional Corvette Museum Features Unusual Sinkhole Installation - Emerging  Horizons">
            <a:extLst>
              <a:ext uri="{FF2B5EF4-FFF2-40B4-BE49-F238E27FC236}">
                <a16:creationId xmlns:a16="http://schemas.microsoft.com/office/drawing/2014/main" id="{F001A679-B64D-AD9D-9B22-348A8E126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r="22646"/>
          <a:stretch/>
        </p:blipFill>
        <p:spPr bwMode="auto">
          <a:xfrm>
            <a:off x="3143251" y="10"/>
            <a:ext cx="28574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Stories Of 2014: Sinkhole Opens Up At Corvette Museum In Bowling Green  - YouTube">
            <a:extLst>
              <a:ext uri="{FF2B5EF4-FFF2-40B4-BE49-F238E27FC236}">
                <a16:creationId xmlns:a16="http://schemas.microsoft.com/office/drawing/2014/main" id="{8992CB8B-2AE0-5A88-5308-F1AD8DF52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9" r="36386" b="-1"/>
          <a:stretch/>
        </p:blipFill>
        <p:spPr bwMode="auto">
          <a:xfrm>
            <a:off x="6143625" y="-1"/>
            <a:ext cx="3000375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Diagonal Stripe 1">
            <a:extLst>
              <a:ext uri="{FF2B5EF4-FFF2-40B4-BE49-F238E27FC236}">
                <a16:creationId xmlns:a16="http://schemas.microsoft.com/office/drawing/2014/main" id="{9E0081DB-EA64-64CB-5BE1-273D384FFF3B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BC852A-CEAA-210C-F97B-33FF962055F3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918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A43731-4758-1B22-0792-FA7BCE06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1221140" y="3544955"/>
            <a:ext cx="3576402" cy="1412119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Verses</a:t>
            </a:r>
          </a:p>
        </p:txBody>
      </p:sp>
      <p:pic>
        <p:nvPicPr>
          <p:cNvPr id="5" name="Picture 4" descr="A group of people jumping in the air">
            <a:extLst>
              <a:ext uri="{FF2B5EF4-FFF2-40B4-BE49-F238E27FC236}">
                <a16:creationId xmlns:a16="http://schemas.microsoft.com/office/drawing/2014/main" id="{9C80EEE5-838C-937E-5E45-DF32732D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16"/>
          <a:stretch/>
        </p:blipFill>
        <p:spPr>
          <a:xfrm>
            <a:off x="20" y="0"/>
            <a:ext cx="9143980" cy="187823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7" name="Diagonal Stripe 6">
            <a:extLst>
              <a:ext uri="{FF2B5EF4-FFF2-40B4-BE49-F238E27FC236}">
                <a16:creationId xmlns:a16="http://schemas.microsoft.com/office/drawing/2014/main" id="{002A844C-E351-75FF-6259-1A893AB9E176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6ACE-73A3-9DB6-5438-B7C0EE18F099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94D6E-F3FD-58E1-64C2-142324EDB174}"/>
              </a:ext>
            </a:extLst>
          </p:cNvPr>
          <p:cNvCxnSpPr>
            <a:cxnSpLocks/>
          </p:cNvCxnSpPr>
          <p:nvPr/>
        </p:nvCxnSpPr>
        <p:spPr>
          <a:xfrm>
            <a:off x="1135019" y="2210742"/>
            <a:ext cx="40496" cy="4060222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E4542F-0077-4D96-D425-9911CFF3785A}"/>
              </a:ext>
            </a:extLst>
          </p:cNvPr>
          <p:cNvSpPr txBox="1"/>
          <p:nvPr/>
        </p:nvSpPr>
        <p:spPr>
          <a:xfrm>
            <a:off x="1373236" y="2331838"/>
            <a:ext cx="950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1:27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0240EB-3AF9-2F1D-164E-04861764B453}"/>
              </a:ext>
            </a:extLst>
          </p:cNvPr>
          <p:cNvSpPr txBox="1"/>
          <p:nvPr/>
        </p:nvSpPr>
        <p:spPr>
          <a:xfrm>
            <a:off x="1466369" y="3257023"/>
            <a:ext cx="764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2:3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57FC2-B055-CF91-48A2-6972B1F3E3E5}"/>
              </a:ext>
            </a:extLst>
          </p:cNvPr>
          <p:cNvSpPr txBox="1"/>
          <p:nvPr/>
        </p:nvSpPr>
        <p:spPr>
          <a:xfrm>
            <a:off x="1466369" y="4763478"/>
            <a:ext cx="921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400268-469E-AF99-CEB1-E1EE5A22A4C1}"/>
              </a:ext>
            </a:extLst>
          </p:cNvPr>
          <p:cNvSpPr txBox="1"/>
          <p:nvPr/>
        </p:nvSpPr>
        <p:spPr>
          <a:xfrm>
            <a:off x="1466369" y="4069379"/>
            <a:ext cx="921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3:8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409BE0-C345-9B81-10E2-5BE4D5DEDE0F}"/>
              </a:ext>
            </a:extLst>
          </p:cNvPr>
          <p:cNvSpPr txBox="1"/>
          <p:nvPr/>
        </p:nvSpPr>
        <p:spPr>
          <a:xfrm>
            <a:off x="1466369" y="5557079"/>
            <a:ext cx="921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4:19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9608D0-4C6E-B44B-D339-96DAA4B7C756}"/>
              </a:ext>
            </a:extLst>
          </p:cNvPr>
          <p:cNvSpPr txBox="1"/>
          <p:nvPr/>
        </p:nvSpPr>
        <p:spPr>
          <a:xfrm>
            <a:off x="1980200" y="2348487"/>
            <a:ext cx="663045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 I may hear of you that you are standing firm in one spirit, with one mind striving side by side for the faith of the gospel.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6AEA59-79CA-0AFB-834F-4638FE50D9E4}"/>
              </a:ext>
            </a:extLst>
          </p:cNvPr>
          <p:cNvSpPr txBox="1"/>
          <p:nvPr/>
        </p:nvSpPr>
        <p:spPr>
          <a:xfrm>
            <a:off x="2521702" y="3209646"/>
            <a:ext cx="6088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nothing from selfish ambition or conceit, but in humility count others more significant than yourselves.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FF6A18-B020-60C2-1967-95DA6CCDD8C7}"/>
              </a:ext>
            </a:extLst>
          </p:cNvPr>
          <p:cNvSpPr txBox="1"/>
          <p:nvPr/>
        </p:nvSpPr>
        <p:spPr>
          <a:xfrm>
            <a:off x="2521702" y="4771501"/>
            <a:ext cx="6088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Therefore, my brothers, whom I love and long for, my joy and crown, stand firm thus in the Lord, my beloved.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126070-AC37-F292-5542-3332A3A030B2}"/>
              </a:ext>
            </a:extLst>
          </p:cNvPr>
          <p:cNvSpPr txBox="1"/>
          <p:nvPr/>
        </p:nvSpPr>
        <p:spPr>
          <a:xfrm>
            <a:off x="2521702" y="5526302"/>
            <a:ext cx="6088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my God will supply every need of yours according to his riches in glory in Christ Jesus.</a:t>
            </a: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69B022-2DFD-0331-1ACB-182D29A3DEBF}"/>
              </a:ext>
            </a:extLst>
          </p:cNvPr>
          <p:cNvSpPr txBox="1"/>
          <p:nvPr/>
        </p:nvSpPr>
        <p:spPr>
          <a:xfrm>
            <a:off x="2521702" y="4030301"/>
            <a:ext cx="6088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Indeed, I count everything as a loss because of the surpassing worth of knowing Christ Jesus my Lord…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538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A43731-4758-1B22-0792-FA7BCE06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1573027" y="4746779"/>
            <a:ext cx="4059805" cy="99657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 Themes</a:t>
            </a:r>
          </a:p>
        </p:txBody>
      </p:sp>
      <p:pic>
        <p:nvPicPr>
          <p:cNvPr id="5" name="Picture 4" descr="A group of people jumping in the air">
            <a:extLst>
              <a:ext uri="{FF2B5EF4-FFF2-40B4-BE49-F238E27FC236}">
                <a16:creationId xmlns:a16="http://schemas.microsoft.com/office/drawing/2014/main" id="{9C80EEE5-838C-937E-5E45-DF32732D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584"/>
          <a:stretch/>
        </p:blipFill>
        <p:spPr>
          <a:xfrm>
            <a:off x="20" y="-753534"/>
            <a:ext cx="9143980" cy="336463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32DEED-4A97-E477-57C1-CC3877884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423" y="2908883"/>
            <a:ext cx="7347311" cy="3716283"/>
          </a:xfrm>
        </p:spPr>
        <p:txBody>
          <a:bodyPr anchor="ctr">
            <a:noAutofit/>
          </a:bodyPr>
          <a:lstStyle/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Providence— What is behind all that happens in life?</a:t>
            </a: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of Christ—How much is He worth?</a:t>
            </a: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Joy—How do I get it? Where does it come from? Why is it so important!</a:t>
            </a: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Humility—Is God humble? How can I be </a:t>
            </a:r>
            <a:r>
              <a:rPr lang="en-US" sz="1800" strike="sngStrik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humble?</a:t>
            </a: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Unity—How do we get along with other people?</a:t>
            </a: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indent="-342900" fontAlgn="base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Peace—How can I live at peace in difficult circumstances?</a:t>
            </a:r>
          </a:p>
        </p:txBody>
      </p: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002A844C-E351-75FF-6259-1A893AB9E176}"/>
              </a:ext>
            </a:extLst>
          </p:cNvPr>
          <p:cNvSpPr/>
          <p:nvPr/>
        </p:nvSpPr>
        <p:spPr>
          <a:xfrm>
            <a:off x="0" y="2079"/>
            <a:ext cx="1497704" cy="1340947"/>
          </a:xfrm>
          <a:prstGeom prst="diagStrip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B6ACE-73A3-9DB6-5438-B7C0EE18F099}"/>
              </a:ext>
            </a:extLst>
          </p:cNvPr>
          <p:cNvSpPr txBox="1"/>
          <p:nvPr/>
        </p:nvSpPr>
        <p:spPr>
          <a:xfrm rot="19088046">
            <a:off x="-174300" y="261085"/>
            <a:ext cx="14245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94D6E-F3FD-58E1-64C2-142324EDB174}"/>
              </a:ext>
            </a:extLst>
          </p:cNvPr>
          <p:cNvCxnSpPr>
            <a:cxnSpLocks/>
          </p:cNvCxnSpPr>
          <p:nvPr/>
        </p:nvCxnSpPr>
        <p:spPr>
          <a:xfrm>
            <a:off x="913752" y="2908883"/>
            <a:ext cx="82827" cy="3580895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24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907</TotalTime>
  <Words>403</Words>
  <Application>Microsoft Office PowerPoint</Application>
  <PresentationFormat>On-screen Show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 Light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Verses</vt:lpstr>
      <vt:lpstr>Major Themes</vt:lpstr>
      <vt:lpstr>Catch Phrases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Micah</dc:title>
  <dc:creator>Phillip Borrett</dc:creator>
  <cp:lastModifiedBy>Belen Beltran</cp:lastModifiedBy>
  <cp:revision>30</cp:revision>
  <dcterms:created xsi:type="dcterms:W3CDTF">2023-01-14T01:56:57Z</dcterms:created>
  <dcterms:modified xsi:type="dcterms:W3CDTF">2023-09-07T19:06:26Z</dcterms:modified>
</cp:coreProperties>
</file>